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5" r:id="rId6"/>
    <p:sldId id="263" r:id="rId7"/>
    <p:sldId id="257" r:id="rId8"/>
    <p:sldId id="266" r:id="rId9"/>
    <p:sldId id="262" r:id="rId10"/>
    <p:sldId id="264" r:id="rId11"/>
    <p:sldId id="267" r:id="rId12"/>
    <p:sldId id="268" r:id="rId13"/>
    <p:sldId id="258" r:id="rId14"/>
    <p:sldId id="277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4/19/2020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4-18T19:35:31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7401">
    <iact:property name="dataType"/>
    <iact:actionData xml:id="d0">
      <inkml:trace xmlns:inkml="http://www.w3.org/2003/InkML" xml:id="stk0" contextRef="#ctx0" brushRef="#br0">27904 2512 0,'0'-25'278,"-25"-1"-263,25 1 0,-25-1-13,25 1 8,-26 0 5,26-1-1,-25 26-9,25-25 17,-25 25-14,-1-25 6,26-1-13,-25 26 9,0 0 5,25-25-1,0 0-10,-26 25 7,1 0-7,-1-26 14,1 26-5,0 0-12,-1 0 13,1 0 1,0 0-11,-1 0 9,1 0 2,-1 0-11,-50 0 9,51 0 14,0 0-18,-1 0 5,1 0-12,0 0 11,-1 0 1,1 0 0,-1 0-2,1 0 3,0 0-10,-26 0 5,26 0 12,-1 0-8,1 26-1,-26-1-11,26-25 24,-1 0-14,1 0 11,0 0-1,-1 0-8,1 0-6,25 25 5,0 1 1,0-1 4,0 0 20,0 1 1,0-1 13,0 0-41,0 1 2,0-1 17,0 1-16,0-1 23,0 0-25,0 26 4,0-26-2,0 1 2,0-1-4,0 0 10,0 1-4,0-1-6,0 1 1,0-1 19,0 0-9,25 1-9,-25-1 0,26-25-13,-26 25 10,25-25 7,-25 26-5,0-1 2,25-25-1,1 0-9,-26 26 11,0-1-3,25 0-1,0-25 3,1 26-1,-1-1 4,1-25-1,-1 0 13,0 0-19,26 0 2,-26 0 1,1 0 13,-1 0-9,1 25-2,-1-25-1,0 0 2,1 0-5,-1 0 11,0 0 0,1 0-8,-1 0-7,0 0 22,1 0-23,-1 0 32,1 0-24,-1 0 0,0 0 0,1 0 0,-1 0 0,0 0 22,1 0-23,-1 0 2,1 0 37,-1 0-38,0 0 46,-25-25-17,0 0-29,26 25 8,-26-26-11,25 1 6,-25 0-9,25-1 20,-25 1-6,0-1 7,0 1-14,0 0-10,0-1 10,0 1 6,0 0 19,0-1-27,0 1-2,0-1 1,0 1 2,0 0-2,0-1 21,0 1-27,0 0 9,0-1 7,0 1-8,0 0 30,0-1-30,0 1 9,0-1-9,0 1 37</inkml:trace>
    </iact:actionData>
  </iact:action>
  <iact:action type="add" startTime="94681">
    <iact:property name="dataType"/>
    <iact:actionData xml:id="d1">
      <inkml:trace xmlns:inkml="http://www.w3.org/2003/InkML" xml:id="stk1" contextRef="#ctx0" brushRef="#br0">26408 4617 0,'-26'0'7,"1"0"2,-26 0 6,26 0 0,0 0-2,-1 0-12,1 0 16,-1 0-4,1 0 39,0 0-29,-1 0-1,-24 0-6,24 0-2,1 0-13,-1 0 10,1 0 7,0 0-6,-26 0-7,26 0 6,-1 0 8,-50 0-4,51 0 5,-26 0-18,26 0 13,-1 0-1,1 0-4,-26 0 5,0 26 0,26-26 1,0 50-1,-26-24-1,26-26 0,-1 0-3,26 25 2,0 1 3,0-1 19,0 0-20,0 1 1,26-26-6,-26 25 4,25-25-1,0 25-11,1 1 12,-1-26 8,-25 25-13,0 0 6,25-25-3,-25 26 0,26-1 3,50 1-1,-51-26 1,1 0 7,-1 0 0,0 0-13,26 0 6,-25 0 0,-1 0 1,0 0-3,1 0-11,-1 0 10,0 0 7,26 0-7,-26 0 10,26 25-2,0-25-4,-26 0-5,1 0 10,-1 0 1,0 0 9,1 0-21,-1 0 2,1 0 5,-1 0 12,0 0-13,1 0 6,-1 0-7,0 0 0,1 0 23,-1 0-15,0 0-1,1 0 7,-1 0-18,-25-25 17,26 25-19,-26-26 0,25 26 3,-25-25 12,25 25-11,-25-26 3,26 1 0,-1 25-6,0 0 2,-25-25-4,26-1 13,-26 1-5,25 25-7,-25-25 5,0-1 2,0 1-9,0 0 39,26-1-32,-1 26 1,0-25-6,-25-1 4,0 1-5,26 25 0,-26-25 22,0-1-15,25 26 1,-25-25 6,0 0-13,0-1 4,0 1 11,25 25-10,-25-26-5,0 1 20,0 0-20,0-1 21,0 1-8,0 0 23,0-1-7,0 1-32,0 0 48,0-1-8,0 1 29,0-1-68,-25 26 289,0 26-285,-51 25 4,-1 25-2,52-26 1,-26-24-13,51 24 10,-50-24 3,24 50-9,1-76 6,25 25 2,-26-25-9,26 26 6,-25-26-7,-26 76 10,51-51 2,-25 1-2,25-1 3,0 0 36,0 1-30,0-1 17,0 0-9</inkml:trace>
    </iact:actionData>
  </iact:action>
  <iact:action type="add" startTime="102787">
    <iact:property name="dataType"/>
    <iact:actionData xml:id="d2">
      <inkml:trace xmlns:inkml="http://www.w3.org/2003/InkML" xml:id="stk2" contextRef="#ctx0" brushRef="#br0">19863 6190 0,'-26'0'197,"1"0"-182,-26 0-4,26 0 2,0 0-8,-26-25 5,25 25-5,1-26 5,0 26-5,-26 0 7,26-25 2,-26 25 3,25 0-13,-24 0 11,24 0-1,-24 0 3,24 0 0,1 0-12,0 0 3,-1 0 2,1 0-1,-1 0-7,1 0 5,0 0 30,-1 0-21,1 0 7,50 25 218,-25 1-218,26-26-14,-26 25 5,0 0-12,25-25 7,0 26 9,1-26 0,-1 25-9,1 0 10,-26 1-4,25-1-4,-25 26 16,25-51-18,1 25 15,-26 1-12,0-1-1,0 0 17,0 1-19,0-1 4,0 1 32,0-1-36,25-25 14,0 0-15,-25 25 4,0 1-11,0-1 14,26-25-8,-1 0 32,-25 25-29,25-25 12,-25 26-12,26-26 8,-1 0-10,1 0 7,-26 25-8,0 0 8,25-25 1,0 0 21,1 0 9,-1 0-39,0 0 17,1 0-3,-1 0 55,1 0-53,-1 0 37,0 0-37,1 0-8,-26-25 30,25 25 8,0-25-38,-25-1 23,26 26-23,-26-25-6,25 25 5,0-25 8,-25-1-14,26 1 24,-1 25-23,-25-25 4,26 25-12,-26-26 34,0 1 4,25-1-30,0 26 2,1 0 0,-26-25-2,0 0 3,25-1-2,0 26 4,-25-25 7,0 0-12,0-1 21,0 1-21,0-1 3,0 1 102,0 0-105,0-1 20,0 1-19,0 0 17,0-1 5,0 1 35,0 0-6,0-1-9,0 1 16,0-1 136,0 1-144,-25 25 31,25-25-39,0-1 17,0 1-24,-25 0 46,-1 25-9,1 0-44,25-26-28,0 1 33,-25 25 11,-1 0 21,1 0 30,25-25-89,0-1 82,0 1-60</inkml:trace>
    </iact:actionData>
  </iact:action>
  <iact:action type="add" startTime="111504">
    <iact:property name="dataType"/>
    <iact:actionData xml:id="d3">
      <inkml:trace xmlns:inkml="http://www.w3.org/2003/InkML" xml:id="stk3" contextRef="#ctx0" brushRef="#br0">19000 3730 0,'-25'0'121,"-26"0"-113,26-26 4,-1 26 0,26-25-7,-25 25 6,-26 0-5,26 0 9,0 0 7,-1 0 1,1 0 7,-1 0-17,1 0-11,0 0 9,-1 0 2,1 0 2,0 0-10,-1 0 3,1 0-3,-1 0 6,1 0 4,0 0 17,-1 0-18,26 25 84,0 1-60,0-1-15,0 0-2,26-25 2,-26 26-9,0-1-12,25 0 19,0-25-8,-25 26-2,26-26 6,-1 25-4,1 0 1,-1 1 2,0-1 10,1 1-13,-26-1 1,25-25 0,0 25 0,1-25-12,-26 26 9,25-26 8,-25 25-6,26 0-1,-1-25 8,0 0 2,1 0-7,-1 0-1,-25 26 3,25-26-1,1 0 6,-1 0 8,0 0-15,1 0-7,-1 0 29,1 0-13,-1 0 13,0 0-26,1 0 4,-1 0 4,0 0 13,1 0 34,-1 0-53,1-26 65,-26 1-64,0 0 19,0-1-26,25 1 3,-25 0 5,25-1 0,-25-25-11,26 51 11,-26-25 0,0-26 0,0 26 1,0-26 1,0 26 18,0 0-20,0-1 14,0 1-13,0-1 45,0 1-16,0 0-15,0-1 16,0 1-9,0 0-21,0-1 6,0 1 23,0-1-23,-26 26 2,1-25-8,25 0 21,-25-1 46,-1 26 7,26-25-76,-25 25-1,-1 0 118,1 0-93</inkml:trace>
    </iact:actionData>
  </iact:action>
  <iact:action type="add" startTime="118013">
    <iact:property name="dataType"/>
    <iact:actionData xml:id="d4">
      <inkml:trace xmlns:inkml="http://www.w3.org/2003/InkML" xml:id="stk4" contextRef="#ctx0" brushRef="#br0">25418 6571 0,'-25'0'197,"0"0"-181,-1 0-1,1 0-2,0 0 0,-1 0 5,1 0-9,-1 0 20,1 0-7,0 0-6,-1 0-3,1 0 0,0 0-3,-1 0 14,1 0-6,-1 0-5,1 0 2,0 0-2,-1 0 80,26 25-49,-25-25-32,25 25 6,0 1 20,0-1 0,0 0-23,0 1 16,0-1-24,0 0 5,0 1 2,0 25-10,0-26 26,0 0-15,0 1 8,0-1-8,0 0-7,0 1 16,0-1 7,0 0-11,0 1 11,0-1-16,25 1 62,1-1-63,-1-25 16,0 0-7,1 25-11,-26 1-10,25-26 9,-25 25 4,26-25 5,-1 0-7,0 0 19,1 0-20,-1 0 2,-25 25-1,25-25 1,-25 26-12,26-26 42,-1 0-7,1 0-7,-1 0 45,0 0-60,1 0 24,-1 0-28,-25-26 17,25 26-17,1-25 3,-1 25 0,-25-51-1,25 51 2,1 0 7,-26-25-15,25 0 8,1 25 0,-26-26-6,25 1 5,0 25-13,-25-26 10,26 1 7,-1 25 4,-25-25-12,25-1 12,-25 1-15,0 0 8,26 25-5,-26-51 6,0 26 19,25-1-25,-25 1 8,0-1 0,0 1-5,0 0 1,0-1 3,0 1-6,0 0 3,0-1-2,0 1-11,0 0 22,0-1-8,0 1-8,0-26 5,0 26 2,0-1-3,0 1 4,0 0 0,0-1-7,0 1 14,0-1-7,0 1 1,-25 25 377</inkml:trace>
    </iact:actionData>
  </iact:action>
  <iact:action type="add" startTime="218931">
    <iact:property name="dataType"/>
    <iact:actionData xml:id="d5">
      <inkml:trace xmlns:inkml="http://www.w3.org/2003/InkML" xml:id="stk5" contextRef="#ctx0" brushRef="#br0">18341 8574 0,'-26'0'250,"-24"0"-227,24 0-9,1 0 9,-1 0-6,1 0 26,0 0-35,25-25 22,-26 25-22,26-25 0,-25 25-1,0 0 16,-1 0-9,1 0-4,25 25 259,-26-25-260,26 25 0,0 1 0,0-1 2,0 1 4,0-1-7,0 0 0,0 1 6,-25-26-6,0 25-1,25 0 9,-26 1-8,26-1 1,0 0 3,0 1 4,-25-1 22,25 1-31,0-1 9,-25-25-8,25 25 6,0 1 1,0-1-7,0 0 30,0 1-24,0-1 9,0 1-8,0-1-7,0 0 22,0 1-7,0-1 23,25 0-17,-25 1-20,25-26 12,1 0-6,-1 25-6,-25 0 5,25-25 9,1 0-6,-1 0-11,1 0 76,-1 0-73,0 0 5,1 0 46,-1 0-51,0 0 58,1 0-59,-1 0 14,1 0 0,-26-25 1,25 0 1,0-1-17,-25 1 2,0 0 4,26 25 2,-26-26-8,25 1 17,-25 0-16,0-1 1,0 1 3,25-1-4,-25 1 16,0 0-16,0-1 6,26 26-7,-26-25 0,0 0 1,0-1 0,0 1 14,0-1-13,0 1 7,25 0-9,-25-1 3,0 1 16,0 0-3,0-1-1,0 1-6,0 0-9,0-1 31,0 1-16,0-1 9,0 1-16,0 0 0,0-1 30,0 1-30</inkml:trace>
    </iact:actionData>
  </iact:action>
  <iact:action type="add" startTime="223294">
    <iact:property name="dataType"/>
    <iact:actionData xml:id="d6">
      <inkml:trace xmlns:inkml="http://www.w3.org/2003/InkML" xml:id="stk6" contextRef="#ctx0" brushRef="#br0">22501 9589 0,'-25'0'248,"-1"0"-232,1 0 7,0 0-9,-1 0-5,26 25 12,-25-25-13,-1 0 15,1 0-8,25 26-14,-51-26 6,26 0 4,0 25 7,-1-25 13,26 26-22,-25-26 5,0 0 1,-1 0-7,26 25 0,-25-25 7,-1 0 0,1 25 6,25 1 63,0-1-61,0 0-15,0 1 20,0-1-20,0 0 7,0 1 25,0-1-33,25 1 22,-25-1-20,26-25-3,-26 25 1,25-25 9,1 26-7,-1-1 5,-25 26 2,25-51-9,-25 25 0,0 1 16,26-26-16,-26 25 0,25-25 40,0 0-1,1 0-9,-1 0 0,0 0 9,1 0-39,-1 0 23,1 0-23,-1 0 9,0 0-9,1 0 8,-1 0 23,0 0-23,1 0 1,-1 0 7,1 0-16,-26-25 23,25 25-18,0-26-2,1 1 5,-1-1-7,-25 1 22,0 0-7,0-1 0,0 1-7,0 0-7,0-26 18,0 25-5,0-24-13,0-1 13,0 26-14,0-1 7,0-24-8,0 24 17,0 1-17,0-1 2,0 1-1,0 0 0,0-1 27,-25 1 3,25 0-7,0-1-21,0 1 24,-26 25-12,1 0 40,0 0-2,-1-25-45,1 25 23,-1 0-23,1 0 23,0 0 0</inkml:trace>
    </iact:actionData>
  </iact:action>
  <iact:action type="add" startTime="228407">
    <iact:property name="dataType"/>
    <iact:actionData xml:id="d7">
      <inkml:trace xmlns:inkml="http://www.w3.org/2003/InkML" xml:id="stk7" contextRef="#ctx0" brushRef="#br0">18036 9538 0,'-25'0'67,"-1"0"-30,1 0-23,0 0 3,-1 0-9,1 0 0,0 0 3,-1 0 14,26-25-16,-25 25 0,0 0 0,-1 0 10,1 0-8,-1 0-1,1 0 6,0 0-5,-1 0 0,1 0 5,0 0-8,-1 0 1,-25 0 11,26 0 3,0 0-8,-1 0 0,1 0-8,0 25 31,-1-25-22,1 0 8,25 26 12,0-1 9,0 0 38,0 1-53,0-1-14,25-25 14,-25 26-15,26-26-7,-26 25 7,25 0 31,-25 1-38,25-26 6,-25 25 9,26-25-15,-1 0 13,-25 25-6,25-25-7,1 0 1,-26 26 12,25-26 9,1 25-7,-1 0-8,0-25 8,1 26-7,-1-26 36,0 0-30,1 0-6,-1 0-7,1 0 110,-1 0-110,0 0 50,1 0-37,-1 0-13,0 0 36,1 0-1,-1-26-6,-25 1-30,0 0 44,25 25-43,1 0 5,-1-26-6,-25 1 16,26 0-3,-26-1-7,25 26-13,0 0 8,-25-25 4,26 0 11,-1 25-10,-25-26-6,25 1 6,-25-1-5,26 26-1,-1-25 13,-25 0-14,26 25 39,-26-26-31,0 1-6,0 0 27,0-1 10,0 1 0,0 0-10,0-1 79,0 1-100</inkml:trace>
    </iact:actionData>
  </iact:action>
  <iact:action type="add" startTime="232703">
    <iact:property name="dataType"/>
    <iact:actionData xml:id="d8">
      <inkml:trace xmlns:inkml="http://www.w3.org/2003/InkML" xml:id="stk8" contextRef="#ctx0" brushRef="#br0">24607 10680 0,'-26'0'263,"1"0"-244,-1 0-4,-24 0-10,24 0 8,-24 0 3,-1 25 3,26-25-4,-26 0-10,25 0 31,1 26-26,0-26 10,25 25-10,-26-25 6,26 25-1,-50-25 4,50 26-17,0-1 20,-26-25-11,26 25 4,0 1 3,0-1 59,0 1-55,0-1-6,0 0-3,0 1 4,0-1 12,0 0-6,0 1-7,0-1-8,0 0 14,0 1-7,0-1 31,0 1-31,0-1 1,26 0 5,-1-25-8,-25 26-11,0-1 17,25-25-4,1 0-2,24 0 6,-50 25-3,0 1-4,26-26-1,-1 25 4,-25 0-1,26-25-6,-26 26 0,25-26 0,0 0-1,-25 25 1,51-25 8,-51 26-8,25-26 5,1 0 9,-1 0-12,0 0 3,1 0 3,-1 0-2,1 0 40,-1 25-46,0-25 6,1 0 47,-1 0-40,0 0-13,1 0 61,-1 0-32,1-25 16,-1-1-23,0 26-21,1-25 13,-26-1-8,0 1 1,0 0 8,0-1 0,25 26-15,-25-25 14,0 0-7,0-1-1,25 26 2,-25-25-9,0 0 2,26 25 5,-26-26 9,0 1-8,0-1 0,0-24 7,0 24-14,0 1 15,0 0 8,0-1-9,0 1-11,0 0 0,0-1 12,0 1-7,0-1 44,0 1-36,0 0-11,-26 25 70,1 0-37,0 0 45,-1 0-61,1 0-22,0 0 21,-1 0-6,1 0-8,-1 0 99,1 0-107,0 0 17</inkml:trace>
    </iact:actionData>
  </iact:action>
  <iact:action type="add" startTime="240116">
    <iact:property name="dataType"/>
    <iact:actionData xml:id="d9">
      <inkml:trace xmlns:inkml="http://www.w3.org/2003/InkML" xml:id="stk9" contextRef="#ctx0" brushRef="#br0">26864 13293 0,'-25'0'174,"0"0"-165,-1 0 5,1 0-12,0 0 13,-1 0-1,1 0-12,-26 0 10,26 0 2,-1 0 2,1 0-15,0 0 15,-26 0-2,0 0 1,26 0-1,-26 0-1,26 0-3,-1 0-5,-50 0 6,51 0 5,-1 0-1,-50 0 1,51 0-1,0 0 5,25 25 86,0 0-90,0 1 0,0-1 6,0 0-6,0 1-2,0-1 15,0 0-20,0 1 5,0-1-12,0 1 8,25 24 4,-25-24 6,0-1-7,0 0-11,0 1 9,25-1 2,-25 1-8,26-26 6,-1 25 4,-25 26-10,0-26 7,25 0 1,1 1-7,-26-1 23,0 0-6,0 1-15,0-1 9,25-25-4,1 26 0,-1-26-11,-25 25 9,25-25 4,1 0-1,-26 25 0,25 1-9,-25-1 5,0 0 5,51-25 0,-1 26-1,-24-26 1,-1 0 1,1 0 16,-1 0-21,0 0 3,1 0 3,24 0-2,-24 0 8,-1 0-14,26 0 6,-26 0-1,1 0-12,-1 0 14,0 0-2,1 0 23,-1 0-24,0 0-1,1 0 7,-1 0 4,1 0 8,-1 0-24,0 0 6,1 0 18,-1 0 45,0 0-53,1 0-1,-26-26-9,25 26 0,-25-25-8,26 25-5,-26-25 11,0-1 2,25 26-8,0 0 12,1-25-2,-26 0 14,0-1-6,25 26-12,-25-25 1,25-1-8,1 26 7,-26-25 4,25 0 3,-25-1-4,25 1-9,-25 0 4,26-1 8,-1 26-1,1-25-12,-1 25 7,-25-25 9,0-1-2,0 1-2,0-1-2,0 1-4,0 0 4,0-1 40,0 1-39,0 0 38,-25-1-29,-1 26-12,26-25 0,-25 25 2,-1-26 1,1 26 14,25-25-19,-25 25 27,-1-25-27,1 25 4,0 0 6,-1 0-5,26-26-6,-25 26 15,0 0-4,-1 0-6,1 0 4,-1 0 4,1 0 22,0 0-13,25-25-10,-26 25 26,26-25 13,-25 25-30,0 0-16,-1 0 33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4/19/2020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l3S_NI6kRv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s://www.brainpop.com/english/writing/pointofview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NARRATIVE POINT OF VIEW</a:t>
            </a:r>
            <a:endParaRPr lang="ru-R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>
                <a:latin typeface="+mj-lt"/>
              </a:rPr>
              <a:t>BRIDGE VALLEY ELEMENTARY</a:t>
            </a:r>
            <a:endParaRPr lang="ru-RU" sz="1800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D388A5-ADF0-4D8F-8B70-7F0A7A783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1"/>
    </mc:Choice>
    <mc:Fallback xmlns="">
      <p:transition spd="slow" advTm="2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148626" y="962058"/>
            <a:ext cx="5155922" cy="734415"/>
          </a:xfrm>
        </p:spPr>
        <p:txBody>
          <a:bodyPr>
            <a:noAutofit/>
          </a:bodyPr>
          <a:lstStyle/>
          <a:p>
            <a:r>
              <a:rPr lang="en-US" sz="2800" dirty="0"/>
              <a:t>TAKING A CLOSER LOOK…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A733681-8715-47AB-B13C-5951F1FE4A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7655" r="7655"/>
          <a:stretch>
            <a:fillRect/>
          </a:stretch>
        </p:blipFill>
        <p:spPr>
          <a:xfrm rot="720000">
            <a:off x="6414667" y="232918"/>
            <a:ext cx="4647699" cy="5472101"/>
          </a:xfrm>
          <a:prstGeom prst="rect">
            <a:avLst/>
          </a:prstGeom>
        </p:spPr>
      </p:pic>
      <p:pic>
        <p:nvPicPr>
          <p:cNvPr id="11" name="Picture 10" descr="Screen Shot 2014-12-14 at 7.24.30 PM.png">
            <a:extLst>
              <a:ext uri="{FF2B5EF4-FFF2-40B4-BE49-F238E27FC236}">
                <a16:creationId xmlns:a16="http://schemas.microsoft.com/office/drawing/2014/main" id="{137DDD7A-4FC1-47D5-BCB3-8F0C38B79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" y="2356201"/>
            <a:ext cx="3913189" cy="4407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4A44AA-FA2F-49AD-A315-CFA8EE9657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37360" y="785520"/>
              <a:ext cx="3808440" cy="432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4A44AA-FA2F-49AD-A315-CFA8EE965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28000" y="776160"/>
                <a:ext cx="3827160" cy="4347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34B458-C52A-46A0-9ED5-CDF3B2757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29"/>
    </mc:Choice>
    <mc:Fallback xmlns="">
      <p:transition spd="slow" advTm="25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1CAC92-E03D-48A1-8B17-B4A6BCDF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590" y="1347788"/>
            <a:ext cx="5679396" cy="433053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56271" y="734153"/>
            <a:ext cx="5201892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INDEPENDENT PRACTICE</a:t>
            </a:r>
            <a:endParaRPr lang="ru-RU" sz="28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E286B5-1187-45CC-8857-7473CBE1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+mj-lt"/>
              </a:rPr>
              <a:t>Locate the passage labeled First Day of School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+mj-lt"/>
              </a:rPr>
              <a:t>Complete the worksheet by using “word clues”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+mj-lt"/>
              </a:rPr>
              <a:t>Upload a picture of this worksheet to your </a:t>
            </a:r>
            <a:r>
              <a:rPr lang="en-US" sz="2000" dirty="0" err="1">
                <a:latin typeface="+mj-lt"/>
              </a:rPr>
              <a:t>SeeSaw</a:t>
            </a:r>
            <a:r>
              <a:rPr lang="en-US" sz="2000" dirty="0">
                <a:latin typeface="+mj-lt"/>
              </a:rPr>
              <a:t> account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E62B8D-BE48-42AF-9892-E1CFABF0D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4"/>
    </mc:Choice>
    <mc:Fallback xmlns="">
      <p:transition spd="slow" advTm="4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NARRATIVE POINT OF VIEW</a:t>
            </a:r>
            <a:endParaRPr lang="ru-R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>
                <a:latin typeface="+mj-lt"/>
              </a:rPr>
              <a:t>DAY 3</a:t>
            </a:r>
            <a:endParaRPr lang="ru-RU" sz="1800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8B3638-ED60-4A27-883C-C8E487556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"/>
    </mc:Choice>
    <mc:Fallback xmlns="">
      <p:transition spd="slow" advTm="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88672" y="605011"/>
            <a:ext cx="4391191" cy="1325563"/>
          </a:xfrm>
        </p:spPr>
        <p:txBody>
          <a:bodyPr anchor="t">
            <a:normAutofit/>
          </a:bodyPr>
          <a:lstStyle/>
          <a:p>
            <a:r>
              <a:rPr lang="en-US" sz="2800" dirty="0"/>
              <a:t>LESSON OBJECTIVE: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Identify the narrator of a story; identify the difference between first-person and third-person narrative point of view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ECCA74-055F-426C-B280-F118FBA56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0"/>
    </mc:Choice>
    <mc:Fallback xmlns="">
      <p:transition spd="slow" advTm="2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4262" y="962058"/>
            <a:ext cx="5155922" cy="734415"/>
          </a:xfrm>
        </p:spPr>
        <p:txBody>
          <a:bodyPr>
            <a:noAutofit/>
          </a:bodyPr>
          <a:lstStyle/>
          <a:p>
            <a:r>
              <a:rPr lang="en-US" sz="2800" dirty="0"/>
              <a:t>ANOTHER LOOK AT POV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5B62CC-4E52-45B5-B87A-727C8B1FB820}"/>
              </a:ext>
            </a:extLst>
          </p:cNvPr>
          <p:cNvSpPr/>
          <p:nvPr/>
        </p:nvSpPr>
        <p:spPr>
          <a:xfrm>
            <a:off x="528460" y="5978735"/>
            <a:ext cx="502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https://www.youtube.com/watch?v=l3S_NI6kRv8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1793CB-E5B2-493E-BBE2-73E0B2B055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65C893-5D34-4A5B-9C3F-6EE8C74B3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448" y="1329265"/>
            <a:ext cx="6353175" cy="35528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AE237E-DDB8-474B-AC90-C80E4CEFC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0"/>
    </mc:Choice>
    <mc:Fallback xmlns="">
      <p:transition spd="slow" advTm="1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AA358-E8F1-4936-AD6D-1087E17C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590" y="1347788"/>
            <a:ext cx="5679396" cy="4330539"/>
          </a:xfrm>
          <a:prstGeom prst="rect">
            <a:avLst/>
          </a:prstGeom>
          <a:noFill/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E286B5-1187-45CC-8857-7473CBE1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</p:spPr>
        <p:txBody>
          <a:bodyPr anchor="ctr">
            <a:normAutofit/>
          </a:bodyPr>
          <a:lstStyle/>
          <a:p>
            <a:pPr marL="342900" indent="-342900">
              <a:buAutoNum type="arabicPeriod"/>
            </a:pPr>
            <a:r>
              <a:rPr lang="en-US" dirty="0"/>
              <a:t>Locate the passage provided by your teacher</a:t>
            </a:r>
          </a:p>
          <a:p>
            <a:pPr marL="342900" indent="-342900">
              <a:buAutoNum type="arabicPeriod"/>
            </a:pPr>
            <a:r>
              <a:rPr lang="en-US" dirty="0"/>
              <a:t>Complete the worksheet by using “word clues”</a:t>
            </a:r>
          </a:p>
          <a:p>
            <a:pPr marL="342900" indent="-342900">
              <a:buAutoNum type="arabicPeriod"/>
            </a:pPr>
            <a:r>
              <a:rPr lang="en-US" dirty="0"/>
              <a:t>Upload a picture of this worksheet to your </a:t>
            </a:r>
            <a:r>
              <a:rPr lang="en-US" dirty="0" err="1"/>
              <a:t>SeeSaw</a:t>
            </a:r>
            <a:r>
              <a:rPr lang="en-US" dirty="0"/>
              <a:t> account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-30444" y="723005"/>
            <a:ext cx="5648652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INDEPENDENT PRACTICE</a:t>
            </a:r>
            <a:endParaRPr lang="ru-RU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AEC355-92A3-4801-9CEB-AE24B793A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8"/>
    </mc:Choice>
    <mc:Fallback xmlns="">
      <p:transition spd="slow" advTm="3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NARRATIVE POINT OF VIEW</a:t>
            </a:r>
            <a:endParaRPr lang="ru-R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>
                <a:latin typeface="+mj-lt"/>
              </a:rPr>
              <a:t>DAY 4</a:t>
            </a:r>
            <a:endParaRPr lang="ru-RU" sz="1800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4AEDD6-BD29-4E4E-A374-960BB3435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9"/>
    </mc:Choice>
    <mc:Fallback xmlns="">
      <p:transition spd="slow" advTm="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88672" y="605011"/>
            <a:ext cx="4391191" cy="1325563"/>
          </a:xfrm>
        </p:spPr>
        <p:txBody>
          <a:bodyPr anchor="t">
            <a:normAutofit/>
          </a:bodyPr>
          <a:lstStyle/>
          <a:p>
            <a:r>
              <a:rPr lang="en-US" sz="2800" dirty="0"/>
              <a:t>LESSON OBJECTIVE: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Identify the narrator of a story; identify the difference between first-person and third-person narrative point of view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005E08-50FF-498F-99F2-27CF8FE4F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8"/>
    </mc:Choice>
    <mc:Fallback xmlns="">
      <p:transition spd="slow" advTm="1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REVIEW</a:t>
            </a:r>
          </a:p>
        </p:txBody>
      </p:sp>
      <p:pic>
        <p:nvPicPr>
          <p:cNvPr id="6" name="Picture 5" descr="Screen Shot 2014-12-14 at 7.24.30 PM.png">
            <a:extLst>
              <a:ext uri="{FF2B5EF4-FFF2-40B4-BE49-F238E27FC236}">
                <a16:creationId xmlns:a16="http://schemas.microsoft.com/office/drawing/2014/main" id="{E248BEE9-D8F2-46FF-9F07-DC5F94F23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3" y="2251426"/>
            <a:ext cx="3913189" cy="4407275"/>
          </a:xfrm>
          <a:prstGeom prst="rect">
            <a:avLst/>
          </a:prstGeom>
        </p:spPr>
      </p:pic>
      <p:pic>
        <p:nvPicPr>
          <p:cNvPr id="7" name="Picture Placeholder 9" descr="Screen Shot 2014-12-14 at 7.24.43 PM.png">
            <a:extLst>
              <a:ext uri="{FF2B5EF4-FFF2-40B4-BE49-F238E27FC236}">
                <a16:creationId xmlns:a16="http://schemas.microsoft.com/office/drawing/2014/main" id="{94BE5839-7CC5-4A1F-AC22-50CBE2B43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07" y="1542561"/>
            <a:ext cx="2873233" cy="3772877"/>
          </a:xfrm>
          <a:prstGeom prst="rect">
            <a:avLst/>
          </a:prstGeom>
          <a:noFill/>
        </p:spPr>
      </p:pic>
      <p:pic>
        <p:nvPicPr>
          <p:cNvPr id="9" name="Content Placeholder 6" descr="Screen Shot 2014-12-14 at 7.24.55 PM.png">
            <a:extLst>
              <a:ext uri="{FF2B5EF4-FFF2-40B4-BE49-F238E27FC236}">
                <a16:creationId xmlns:a16="http://schemas.microsoft.com/office/drawing/2014/main" id="{149920AF-8D99-4CF1-A141-AF4B4035C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80" y="1942690"/>
            <a:ext cx="2873233" cy="38166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DE0150-5B25-4BC7-8C4A-3FC5A17FB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48"/>
    </mc:Choice>
    <mc:Fallback xmlns="">
      <p:transition spd="slow" advTm="5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E8FCCE14-C827-421E-90CD-80D13925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9769B-AFE6-4BFB-B8A6-2C9D4A95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414" y="1347788"/>
            <a:ext cx="5679396" cy="4330539"/>
          </a:xfrm>
          <a:prstGeom prst="rect">
            <a:avLst/>
          </a:prstGeom>
          <a:noFill/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E286B5-1187-45CC-8857-7473CBE1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 anchor="ctr">
            <a:normAutofit/>
          </a:bodyPr>
          <a:lstStyle/>
          <a:p>
            <a:pPr marL="342900" indent="-342900">
              <a:buAutoNum type="arabicPeriod"/>
            </a:pPr>
            <a:r>
              <a:rPr lang="en-US"/>
              <a:t>Locate the passage and/or the text provided by your teacher</a:t>
            </a:r>
          </a:p>
          <a:p>
            <a:pPr marL="342900" indent="-342900">
              <a:buAutoNum type="arabicPeriod"/>
            </a:pPr>
            <a:r>
              <a:rPr lang="en-US"/>
              <a:t>Read and complete the worksheet provided</a:t>
            </a:r>
          </a:p>
          <a:p>
            <a:pPr marL="342900" indent="-342900">
              <a:buAutoNum type="arabicPeriod"/>
            </a:pPr>
            <a:r>
              <a:rPr lang="en-US"/>
              <a:t>Upload a picture of this worksheet to your </a:t>
            </a:r>
            <a:r>
              <a:rPr lang="en-US" err="1"/>
              <a:t>SeeSaw</a:t>
            </a:r>
            <a:r>
              <a:rPr lang="en-US"/>
              <a:t> account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-22792" y="769049"/>
            <a:ext cx="4801507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INDEPENDENT PRACTICE</a:t>
            </a:r>
            <a:endParaRPr lang="ru-RU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5894E3-70A8-4DD5-A9F1-558BF916A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5"/>
    </mc:Choice>
    <mc:Fallback xmlns="">
      <p:transition spd="slow" advTm="4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88672" y="605011"/>
            <a:ext cx="4391191" cy="1325563"/>
          </a:xfrm>
        </p:spPr>
        <p:txBody>
          <a:bodyPr anchor="t">
            <a:normAutofit/>
          </a:bodyPr>
          <a:lstStyle/>
          <a:p>
            <a:r>
              <a:rPr lang="en-US" sz="2800" dirty="0"/>
              <a:t>LESSON OBJECTIVE: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Identify the narrator of a story; identify the difference between first-person and third-person narrative point of view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2EBF58-4A0D-45CF-8897-F8E4C626D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1"/>
    </mc:Choice>
    <mc:Fallback xmlns="">
      <p:transition spd="slow" advTm="1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66E3C2-81DB-4952-BC2A-9A85AE3FB1E9}"/>
              </a:ext>
            </a:extLst>
          </p:cNvPr>
          <p:cNvSpPr txBox="1"/>
          <p:nvPr/>
        </p:nvSpPr>
        <p:spPr>
          <a:xfrm>
            <a:off x="490602" y="751563"/>
            <a:ext cx="7903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I was sitting next to Kelly on the bus. Suddenly, I saw a kitten peek out of her backpack.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1F413-845C-4A66-8599-711A53DC5445}"/>
              </a:ext>
            </a:extLst>
          </p:cNvPr>
          <p:cNvSpPr txBox="1"/>
          <p:nvPr/>
        </p:nvSpPr>
        <p:spPr>
          <a:xfrm>
            <a:off x="3632548" y="3795386"/>
            <a:ext cx="7152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Tony was sitting next to Kelly on the bus. Suddenly, he saw a kitten peek out of her backpack.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8A5F7DF-9265-42F2-BB7C-AA8AB3434BD3}"/>
              </a:ext>
            </a:extLst>
          </p:cNvPr>
          <p:cNvSpPr/>
          <p:nvPr/>
        </p:nvSpPr>
        <p:spPr>
          <a:xfrm>
            <a:off x="2167003" y="2676104"/>
            <a:ext cx="7736078" cy="1758110"/>
          </a:xfrm>
          <a:custGeom>
            <a:avLst/>
            <a:gdLst>
              <a:gd name="connsiteX0" fmla="*/ 350729 w 7736078"/>
              <a:gd name="connsiteY0" fmla="*/ 1031600 h 1758110"/>
              <a:gd name="connsiteX1" fmla="*/ 7728559 w 7736078"/>
              <a:gd name="connsiteY1" fmla="*/ 981496 h 1758110"/>
              <a:gd name="connsiteX2" fmla="*/ 1853852 w 7736078"/>
              <a:gd name="connsiteY2" fmla="*/ 480455 h 1758110"/>
              <a:gd name="connsiteX3" fmla="*/ 7528142 w 7736078"/>
              <a:gd name="connsiteY3" fmla="*/ 29518 h 1758110"/>
              <a:gd name="connsiteX4" fmla="*/ 2542783 w 7736078"/>
              <a:gd name="connsiteY4" fmla="*/ 42044 h 1758110"/>
              <a:gd name="connsiteX5" fmla="*/ 2542783 w 7736078"/>
              <a:gd name="connsiteY5" fmla="*/ 42044 h 1758110"/>
              <a:gd name="connsiteX6" fmla="*/ 0 w 7736078"/>
              <a:gd name="connsiteY6" fmla="*/ 1758110 h 175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6078" h="1758110">
                <a:moveTo>
                  <a:pt x="350729" y="1031600"/>
                </a:moveTo>
                <a:lnTo>
                  <a:pt x="7728559" y="981496"/>
                </a:lnTo>
                <a:cubicBezTo>
                  <a:pt x="7979079" y="889639"/>
                  <a:pt x="1887255" y="639118"/>
                  <a:pt x="1853852" y="480455"/>
                </a:cubicBezTo>
                <a:cubicBezTo>
                  <a:pt x="1820449" y="321792"/>
                  <a:pt x="7413320" y="102587"/>
                  <a:pt x="7528142" y="29518"/>
                </a:cubicBezTo>
                <a:cubicBezTo>
                  <a:pt x="7642964" y="-43551"/>
                  <a:pt x="2542783" y="42044"/>
                  <a:pt x="2542783" y="42044"/>
                </a:cubicBezTo>
                <a:lnTo>
                  <a:pt x="2542783" y="42044"/>
                </a:lnTo>
                <a:lnTo>
                  <a:pt x="0" y="175811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9CF918-20B9-49CD-B7AE-0450977E5445}"/>
              </a:ext>
            </a:extLst>
          </p:cNvPr>
          <p:cNvCxnSpPr/>
          <p:nvPr/>
        </p:nvCxnSpPr>
        <p:spPr>
          <a:xfrm>
            <a:off x="3319397" y="3156559"/>
            <a:ext cx="6826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6EB3E8-90E5-4248-89D5-4B489C108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09"/>
    </mc:Choice>
    <mc:Fallback xmlns="">
      <p:transition spd="slow" advTm="8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6277" y="318752"/>
            <a:ext cx="4977710" cy="132556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FIRST-PERSON POV</a:t>
            </a:r>
          </a:p>
        </p:txBody>
      </p:sp>
      <p:pic>
        <p:nvPicPr>
          <p:cNvPr id="10" name="Picture Placeholder 9" descr="Screen Shot 2014-12-14 at 7.24.43 PM.png">
            <a:extLst>
              <a:ext uri="{FF2B5EF4-FFF2-40B4-BE49-F238E27FC236}">
                <a16:creationId xmlns:a16="http://schemas.microsoft.com/office/drawing/2014/main" id="{A8D32A28-308D-4EA5-B24F-A76E6C9C9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27" y="331763"/>
            <a:ext cx="4970054" cy="652623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B23F8A-E3AB-418E-A8C9-6B61EEED7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0"/>
    </mc:Choice>
    <mc:Fallback xmlns="">
      <p:transition spd="slow" advTm="2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6277" y="318752"/>
            <a:ext cx="4977710" cy="132556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THIRD-PERSON POV</a:t>
            </a:r>
          </a:p>
        </p:txBody>
      </p:sp>
      <p:pic>
        <p:nvPicPr>
          <p:cNvPr id="7" name="Content Placeholder 6" descr="Screen Shot 2014-12-14 at 7.24.55 PM.png">
            <a:extLst>
              <a:ext uri="{FF2B5EF4-FFF2-40B4-BE49-F238E27FC236}">
                <a16:creationId xmlns:a16="http://schemas.microsoft.com/office/drawing/2014/main" id="{2051E219-4706-41C0-B5CD-053AE4C51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09" y="467029"/>
            <a:ext cx="4811171" cy="63909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5C667-CD96-4BE2-8576-5A6901D13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4"/>
    </mc:Choice>
    <mc:Fallback xmlns="">
      <p:transition spd="slow" advTm="2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BRAIN POP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81DB3-757D-49E9-A192-DA6A40273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416" y="1775066"/>
            <a:ext cx="5181600" cy="3601212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46EA59-BD37-4910-BDC6-66AD2DD74672}"/>
              </a:ext>
            </a:extLst>
          </p:cNvPr>
          <p:cNvSpPr/>
          <p:nvPr/>
        </p:nvSpPr>
        <p:spPr>
          <a:xfrm>
            <a:off x="661221" y="6025112"/>
            <a:ext cx="565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https://www.brainpop.com/english/writing/pointofview/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3610A7-6A05-4717-A285-84CFB32B9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8"/>
    </mc:Choice>
    <mc:Fallback xmlns="">
      <p:transition spd="slow" advTm="4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E039B9-7056-403C-9699-C48D0FE9D2B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44" y="169228"/>
            <a:ext cx="3323688" cy="4330539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E286B5-1187-45CC-8857-7473CBE1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</p:spPr>
        <p:txBody>
          <a:bodyPr anchor="ctr">
            <a:normAutofit/>
          </a:bodyPr>
          <a:lstStyle/>
          <a:p>
            <a:pPr marL="342900" indent="-342900">
              <a:buAutoNum type="arabicPeriod"/>
            </a:pPr>
            <a:r>
              <a:rPr lang="en-US" dirty="0"/>
              <a:t>Read through each task card with an adult</a:t>
            </a:r>
          </a:p>
          <a:p>
            <a:pPr marL="342900" indent="-342900">
              <a:buAutoNum type="arabicPeriod"/>
            </a:pPr>
            <a:r>
              <a:rPr lang="en-US" dirty="0"/>
              <a:t>Complete the worksheet</a:t>
            </a:r>
          </a:p>
          <a:p>
            <a:pPr marL="342900" indent="-342900">
              <a:buAutoNum type="arabicPeriod"/>
            </a:pPr>
            <a:r>
              <a:rPr lang="en-US" dirty="0"/>
              <a:t>Upload a picture of this worksheet to your </a:t>
            </a:r>
            <a:r>
              <a:rPr lang="en-US" dirty="0" err="1"/>
              <a:t>SeeSaw</a:t>
            </a:r>
            <a:r>
              <a:rPr lang="en-US" dirty="0"/>
              <a:t> account by taking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anchor="ctr">
            <a:normAutofit/>
          </a:bodyPr>
          <a:lstStyle/>
          <a:p>
            <a:r>
              <a:rPr lang="en-US" sz="3700"/>
              <a:t>INDEPENDENT PRACTICE</a:t>
            </a:r>
            <a:endParaRPr lang="ru-RU" sz="37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19229-D023-4BDF-B89B-A2594D4BB7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40" y="1443789"/>
            <a:ext cx="2951480" cy="4935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FD58FE-E5EA-4106-A995-42A9BB15F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84"/>
    </mc:Choice>
    <mc:Fallback xmlns="">
      <p:transition spd="slow" advTm="8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NARRATIVE POINT OF VIEW</a:t>
            </a:r>
            <a:endParaRPr lang="ru-R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>
                <a:latin typeface="+mj-lt"/>
              </a:rPr>
              <a:t>DAY 2</a:t>
            </a:r>
            <a:endParaRPr lang="ru-RU" sz="1800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DFA94B-1978-441E-9ECA-A49B159A8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1"/>
    </mc:Choice>
    <mc:Fallback xmlns="">
      <p:transition spd="slow" advTm="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88672" y="605011"/>
            <a:ext cx="4391191" cy="1325563"/>
          </a:xfrm>
        </p:spPr>
        <p:txBody>
          <a:bodyPr anchor="t">
            <a:normAutofit/>
          </a:bodyPr>
          <a:lstStyle/>
          <a:p>
            <a:r>
              <a:rPr lang="en-US" sz="2800" dirty="0"/>
              <a:t>LESSON OBJECTIVE: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3600" dirty="0">
                <a:solidFill>
                  <a:schemeClr val="accent2"/>
                </a:solidFill>
                <a:latin typeface="+mj-lt"/>
              </a:rPr>
              <a:t>Identify the narrator of a story; identify the difference between first-person and third-person narrative point of view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E7F96B-1267-4627-8A1E-462D63764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7"/>
    </mc:Choice>
    <mc:Fallback xmlns="">
      <p:transition spd="slow" advTm="1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Widescreen</PresentationFormat>
  <Paragraphs>45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Franklin Gothic Book</vt:lpstr>
      <vt:lpstr>Office Theme</vt:lpstr>
      <vt:lpstr>NARRATIVE POINT OF VIEW</vt:lpstr>
      <vt:lpstr>LESSON OBJECTIVE:</vt:lpstr>
      <vt:lpstr>PowerPoint Presentation</vt:lpstr>
      <vt:lpstr>FIRST-PERSON POV</vt:lpstr>
      <vt:lpstr>THIRD-PERSON POV</vt:lpstr>
      <vt:lpstr>BRAIN POP</vt:lpstr>
      <vt:lpstr>INDEPENDENT PRACTICE</vt:lpstr>
      <vt:lpstr>NARRATIVE POINT OF VIEW</vt:lpstr>
      <vt:lpstr>LESSON OBJECTIVE:</vt:lpstr>
      <vt:lpstr>TAKING A CLOSER LOOK…</vt:lpstr>
      <vt:lpstr>INDEPENDENT PRACTICE</vt:lpstr>
      <vt:lpstr>NARRATIVE POINT OF VIEW</vt:lpstr>
      <vt:lpstr>LESSON OBJECTIVE:</vt:lpstr>
      <vt:lpstr>ANOTHER LOOK AT POV</vt:lpstr>
      <vt:lpstr>INDEPENDENT PRACTICE</vt:lpstr>
      <vt:lpstr>NARRATIVE POINT OF VIEW</vt:lpstr>
      <vt:lpstr>LESSON OBJECTIVE:</vt:lpstr>
      <vt:lpstr>REVIEW</vt:lpstr>
      <vt:lpstr>INDEPENDENT 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2020-04-18T19:10:13Z</dcterms:created>
  <dcterms:modified xsi:type="dcterms:W3CDTF">2020-04-19T13:32:49Z</dcterms:modified>
</cp:coreProperties>
</file>